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66"/>
  </p:notesMasterIdLst>
  <p:sldIdLst>
    <p:sldId id="256" r:id="rId3"/>
    <p:sldId id="567" r:id="rId4"/>
    <p:sldId id="569" r:id="rId5"/>
    <p:sldId id="643" r:id="rId6"/>
    <p:sldId id="642" r:id="rId7"/>
    <p:sldId id="575" r:id="rId8"/>
    <p:sldId id="579" r:id="rId9"/>
    <p:sldId id="574" r:id="rId10"/>
    <p:sldId id="580" r:id="rId11"/>
    <p:sldId id="573" r:id="rId12"/>
    <p:sldId id="576" r:id="rId13"/>
    <p:sldId id="578" r:id="rId14"/>
    <p:sldId id="593" r:id="rId15"/>
    <p:sldId id="594" r:id="rId16"/>
    <p:sldId id="595" r:id="rId17"/>
    <p:sldId id="625" r:id="rId18"/>
    <p:sldId id="618" r:id="rId19"/>
    <p:sldId id="616" r:id="rId20"/>
    <p:sldId id="617" r:id="rId21"/>
    <p:sldId id="636" r:id="rId22"/>
    <p:sldId id="635" r:id="rId23"/>
    <p:sldId id="634" r:id="rId24"/>
    <p:sldId id="637" r:id="rId25"/>
    <p:sldId id="638" r:id="rId26"/>
    <p:sldId id="639" r:id="rId27"/>
    <p:sldId id="640" r:id="rId28"/>
    <p:sldId id="630" r:id="rId29"/>
    <p:sldId id="629" r:id="rId30"/>
    <p:sldId id="631" r:id="rId31"/>
    <p:sldId id="632" r:id="rId32"/>
    <p:sldId id="633" r:id="rId33"/>
    <p:sldId id="641" r:id="rId34"/>
    <p:sldId id="596" r:id="rId35"/>
    <p:sldId id="597" r:id="rId36"/>
    <p:sldId id="614" r:id="rId37"/>
    <p:sldId id="615" r:id="rId38"/>
    <p:sldId id="620" r:id="rId39"/>
    <p:sldId id="619" r:id="rId40"/>
    <p:sldId id="624" r:id="rId41"/>
    <p:sldId id="621" r:id="rId42"/>
    <p:sldId id="622" r:id="rId43"/>
    <p:sldId id="623" r:id="rId44"/>
    <p:sldId id="57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27" r:id="rId55"/>
    <p:sldId id="613" r:id="rId56"/>
    <p:sldId id="607" r:id="rId57"/>
    <p:sldId id="608" r:id="rId58"/>
    <p:sldId id="609" r:id="rId59"/>
    <p:sldId id="610" r:id="rId60"/>
    <p:sldId id="611" r:id="rId61"/>
    <p:sldId id="626" r:id="rId62"/>
    <p:sldId id="612" r:id="rId63"/>
    <p:sldId id="628" r:id="rId64"/>
    <p:sldId id="375" r:id="rId65"/>
  </p:sldIdLst>
  <p:sldSz cx="12192000" cy="6858000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oguo Xie" initials="" lastIdx="1" clrIdx="0"/>
  <p:cmAuthor id="1" name="魏宏炜" initials="魏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020" autoAdjust="0"/>
  </p:normalViewPr>
  <p:slideViewPr>
    <p:cSldViewPr snapToGrid="0">
      <p:cViewPr varScale="1">
        <p:scale>
          <a:sx n="65" d="100"/>
          <a:sy n="65" d="100"/>
        </p:scale>
        <p:origin x="54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80E15-E7E9-4238-832D-ED92086DAA8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68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984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272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021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496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05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01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440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424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792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120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231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937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238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136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853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198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745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49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23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34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419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0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474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0681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784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9583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316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32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4737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14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69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392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786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4082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980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4079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739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7018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996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92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7433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98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6397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6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9476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921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32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0168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1241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141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2647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84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49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662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022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2021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392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25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91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85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4"/>
          <p:cNvSpPr/>
          <p:nvPr userDrawn="1"/>
        </p:nvSpPr>
        <p:spPr>
          <a:xfrm>
            <a:off x="0" y="6605201"/>
            <a:ext cx="12192000" cy="2527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Rectangle 15"/>
          <p:cNvSpPr/>
          <p:nvPr userDrawn="1"/>
        </p:nvSpPr>
        <p:spPr>
          <a:xfrm>
            <a:off x="298044" y="58339"/>
            <a:ext cx="11893109" cy="548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3801" y="66884"/>
            <a:ext cx="10816035" cy="548640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9" name="Rectangle 17"/>
          <p:cNvSpPr/>
          <p:nvPr userDrawn="1"/>
        </p:nvSpPr>
        <p:spPr>
          <a:xfrm>
            <a:off x="298044" y="-3052"/>
            <a:ext cx="11893109" cy="45719"/>
          </a:xfrm>
          <a:prstGeom prst="rect">
            <a:avLst/>
          </a:prstGeom>
          <a:solidFill>
            <a:srgbClr val="C16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0" name="Group 21"/>
          <p:cNvGrpSpPr/>
          <p:nvPr userDrawn="1"/>
        </p:nvGrpSpPr>
        <p:grpSpPr>
          <a:xfrm>
            <a:off x="150037" y="-3053"/>
            <a:ext cx="97536" cy="610032"/>
            <a:chOff x="93478" y="-3053"/>
            <a:chExt cx="91440" cy="610032"/>
          </a:xfrm>
        </p:grpSpPr>
        <p:sp>
          <p:nvSpPr>
            <p:cNvPr id="11" name="Rectangle 6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Rectangle 18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3" name="Group 22"/>
          <p:cNvGrpSpPr/>
          <p:nvPr userDrawn="1"/>
        </p:nvGrpSpPr>
        <p:grpSpPr>
          <a:xfrm>
            <a:off x="-847" y="-3053"/>
            <a:ext cx="97536" cy="610032"/>
            <a:chOff x="93478" y="-3053"/>
            <a:chExt cx="91440" cy="610032"/>
          </a:xfrm>
        </p:grpSpPr>
        <p:sp>
          <p:nvSpPr>
            <p:cNvPr id="14" name="Rectangle 23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Rectangle 24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39" y="117510"/>
            <a:ext cx="2525565" cy="430299"/>
          </a:xfrm>
          <a:prstGeom prst="rect">
            <a:avLst/>
          </a:prstGeom>
        </p:spPr>
      </p:pic>
      <p:sp>
        <p:nvSpPr>
          <p:cNvPr id="28" name="Title 1"/>
          <p:cNvSpPr txBox="1"/>
          <p:nvPr userDrawn="1"/>
        </p:nvSpPr>
        <p:spPr>
          <a:xfrm>
            <a:off x="950299" y="148697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zh-CN" altLang="en-US" sz="2400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671820" y="6591761"/>
            <a:ext cx="84836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fld id="{D38326D0-2AD7-469D-88E8-608400A37B91}" type="slidenum">
              <a:rPr lang="zh-CN" altLang="en-US" sz="1200" b="0" kern="1200" smtClean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‹#›</a:t>
            </a:fld>
            <a:r>
              <a:rPr lang="en-US" altLang="zh-CN" sz="1200" b="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/59</a:t>
            </a:r>
            <a:endParaRPr lang="en-US" altLang="zh-CN" sz="1200" b="0" kern="1200" dirty="0">
              <a:solidFill>
                <a:schemeClr val="bg1"/>
              </a:solidFill>
              <a:latin typeface="Palatino Linotype" panose="0204050205050503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默认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9530918" cy="69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11288"/>
            <a:ext cx="5357813" cy="47672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4"/>
          <p:cNvSpPr/>
          <p:nvPr userDrawn="1"/>
        </p:nvSpPr>
        <p:spPr>
          <a:xfrm>
            <a:off x="0" y="6605201"/>
            <a:ext cx="12192000" cy="2527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Rectangle 15"/>
          <p:cNvSpPr/>
          <p:nvPr userDrawn="1"/>
        </p:nvSpPr>
        <p:spPr>
          <a:xfrm>
            <a:off x="298044" y="58339"/>
            <a:ext cx="11893109" cy="548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3801" y="66884"/>
            <a:ext cx="10816035" cy="548640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9" name="Rectangle 17"/>
          <p:cNvSpPr/>
          <p:nvPr userDrawn="1"/>
        </p:nvSpPr>
        <p:spPr>
          <a:xfrm>
            <a:off x="298044" y="-3052"/>
            <a:ext cx="11893109" cy="45719"/>
          </a:xfrm>
          <a:prstGeom prst="rect">
            <a:avLst/>
          </a:prstGeom>
          <a:solidFill>
            <a:srgbClr val="C16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0" name="Group 21"/>
          <p:cNvGrpSpPr/>
          <p:nvPr userDrawn="1"/>
        </p:nvGrpSpPr>
        <p:grpSpPr>
          <a:xfrm>
            <a:off x="150037" y="-3053"/>
            <a:ext cx="97536" cy="610032"/>
            <a:chOff x="93478" y="-3053"/>
            <a:chExt cx="91440" cy="610032"/>
          </a:xfrm>
        </p:grpSpPr>
        <p:sp>
          <p:nvSpPr>
            <p:cNvPr id="11" name="Rectangle 6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Rectangle 18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3" name="Group 22"/>
          <p:cNvGrpSpPr/>
          <p:nvPr userDrawn="1"/>
        </p:nvGrpSpPr>
        <p:grpSpPr>
          <a:xfrm>
            <a:off x="-847" y="-3053"/>
            <a:ext cx="97536" cy="610032"/>
            <a:chOff x="93478" y="-3053"/>
            <a:chExt cx="91440" cy="610032"/>
          </a:xfrm>
        </p:grpSpPr>
        <p:sp>
          <p:nvSpPr>
            <p:cNvPr id="14" name="Rectangle 23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Rectangle 24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39" y="117510"/>
            <a:ext cx="2525565" cy="430299"/>
          </a:xfrm>
          <a:prstGeom prst="rect">
            <a:avLst/>
          </a:prstGeom>
        </p:spPr>
      </p:pic>
      <p:sp>
        <p:nvSpPr>
          <p:cNvPr id="28" name="Title 1"/>
          <p:cNvSpPr txBox="1"/>
          <p:nvPr userDrawn="1"/>
        </p:nvSpPr>
        <p:spPr>
          <a:xfrm>
            <a:off x="950299" y="148697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zh-CN" altLang="en-US" sz="2400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671820" y="6591761"/>
            <a:ext cx="84836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fld id="{D38326D0-2AD7-469D-88E8-608400A37B91}" type="slidenum">
              <a:rPr lang="zh-CN" altLang="en-US" sz="1200" b="0" kern="1200" smtClean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‹#›</a:t>
            </a:fld>
            <a:r>
              <a:rPr lang="en-US" altLang="zh-CN" sz="1200" b="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/59</a:t>
            </a:r>
            <a:endParaRPr lang="en-US" altLang="zh-CN" sz="1200" b="0" kern="1200" dirty="0">
              <a:solidFill>
                <a:schemeClr val="bg1"/>
              </a:solidFill>
              <a:latin typeface="Palatino Linotype" panose="0204050205050503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ypi.python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ev/peps/pep-0020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8000"/>
                </a:schemeClr>
              </a:gs>
              <a:gs pos="77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chemeClr val="accent1">
                  <a:lumMod val="45000"/>
                  <a:lumOff val="5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23"/>
          <p:cNvCxnSpPr/>
          <p:nvPr/>
        </p:nvCxnSpPr>
        <p:spPr>
          <a:xfrm>
            <a:off x="3640521" y="4080110"/>
            <a:ext cx="0" cy="912495"/>
          </a:xfrm>
          <a:prstGeom prst="line">
            <a:avLst/>
          </a:prstGeom>
          <a:ln w="31750">
            <a:gradFill flip="none" rotWithShape="1">
              <a:gsLst>
                <a:gs pos="0">
                  <a:schemeClr val="tx1"/>
                </a:gs>
                <a:gs pos="56000">
                  <a:schemeClr val="tx1"/>
                </a:gs>
                <a:gs pos="97000">
                  <a:schemeClr val="tx1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8"/>
          <p:cNvCxnSpPr/>
          <p:nvPr/>
        </p:nvCxnSpPr>
        <p:spPr>
          <a:xfrm>
            <a:off x="3486785" y="5268067"/>
            <a:ext cx="45840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4"/>
          <p:cNvSpPr/>
          <p:nvPr/>
        </p:nvSpPr>
        <p:spPr>
          <a:xfrm>
            <a:off x="0" y="2099645"/>
            <a:ext cx="12192000" cy="1363764"/>
          </a:xfrm>
          <a:prstGeom prst="rect">
            <a:avLst/>
          </a:prstGeom>
          <a:solidFill>
            <a:srgbClr val="252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Palatino Linotype" panose="02040502050505030304" pitchFamily="18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331512"/>
            <a:ext cx="12192000" cy="700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人工智能编程实践</a:t>
            </a:r>
          </a:p>
        </p:txBody>
      </p:sp>
      <p:sp>
        <p:nvSpPr>
          <p:cNvPr id="6" name="矩形 6"/>
          <p:cNvSpPr/>
          <p:nvPr/>
        </p:nvSpPr>
        <p:spPr>
          <a:xfrm>
            <a:off x="3786474" y="4590650"/>
            <a:ext cx="704088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/>
            <a:r>
              <a:rPr lang="zh-CN" altLang="en-US" sz="1600" b="1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电子科技大学 </a:t>
            </a:r>
            <a:r>
              <a: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·</a:t>
            </a:r>
            <a:r>
              <a:rPr lang="en-US" altLang="zh-CN" sz="1600" b="1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b="1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信息与软件工程学院</a:t>
            </a:r>
          </a:p>
        </p:txBody>
      </p:sp>
      <p:sp>
        <p:nvSpPr>
          <p:cNvPr id="8" name="矩形 6"/>
          <p:cNvSpPr/>
          <p:nvPr/>
        </p:nvSpPr>
        <p:spPr>
          <a:xfrm>
            <a:off x="3786558" y="5472986"/>
            <a:ext cx="6162647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/>
            <a:r>
              <a:rPr lang="zh-CN" altLang="en-US" sz="1600" dirty="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电子科技大学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中国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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成都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2024</a:t>
            </a:r>
            <a:r>
              <a:rPr lang="zh-CN" altLang="en-US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月</a:t>
            </a:r>
            <a:r>
              <a:rPr lang="en-US" altLang="zh-CN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日</a:t>
            </a:r>
            <a:endParaRPr lang="en-US" altLang="zh-CN" sz="1600" dirty="0">
              <a:latin typeface="Palatino Linotype" panose="02040502050505030304" pitchFamily="18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449" y="205521"/>
            <a:ext cx="3248025" cy="733425"/>
          </a:xfrm>
          <a:prstGeom prst="rect">
            <a:avLst/>
          </a:prstGeom>
        </p:spPr>
      </p:pic>
      <p:sp>
        <p:nvSpPr>
          <p:cNvPr id="9" name="矩形 6"/>
          <p:cNvSpPr/>
          <p:nvPr>
            <p:custDataLst>
              <p:tags r:id="rId1"/>
            </p:custDataLst>
          </p:nvPr>
        </p:nvSpPr>
        <p:spPr>
          <a:xfrm>
            <a:off x="3786474" y="4117487"/>
            <a:ext cx="704088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授课教师：饶云波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9C48C4-C7A0-FAE7-6490-9332D26F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385"/>
            <a:ext cx="12192000" cy="55039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6F8D44-6D51-0BDE-4E79-3414F89F0ED7}"/>
              </a:ext>
            </a:extLst>
          </p:cNvPr>
          <p:cNvSpPr txBox="1"/>
          <p:nvPr/>
        </p:nvSpPr>
        <p:spPr>
          <a:xfrm>
            <a:off x="2707633" y="6286969"/>
            <a:ext cx="7204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https://docs.conda.io/projects/miniconda/en/latest/index.html#</a:t>
            </a:r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7488CA0-EBA8-2F52-BE81-9B4A2AAB32FB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2637661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951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51841C-5ADD-F222-0633-3D966B90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7" y="615523"/>
            <a:ext cx="5501261" cy="42026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895ADF-CD79-32C0-161A-703AFB6EB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13" y="615524"/>
            <a:ext cx="5395018" cy="41500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BD8181-07F1-B483-7CEB-303664822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169" y="2734152"/>
            <a:ext cx="4982418" cy="38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6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C6B249-9D3A-23F6-1003-3417EE5D4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78" y="1177611"/>
            <a:ext cx="6386113" cy="270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1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6A3AF18-3766-579F-4490-590E6679E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1" y="743473"/>
            <a:ext cx="11576539" cy="56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99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1381BD-21A3-83C7-8DB2-78473BC3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7" y="706018"/>
            <a:ext cx="11828584" cy="58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35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9B71DD-704C-18FC-ED17-C1337A12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1" y="720967"/>
            <a:ext cx="8947192" cy="57501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1691C7-3BDE-823D-16B9-3BD156799854}"/>
              </a:ext>
            </a:extLst>
          </p:cNvPr>
          <p:cNvSpPr txBox="1"/>
          <p:nvPr/>
        </p:nvSpPr>
        <p:spPr>
          <a:xfrm>
            <a:off x="9384323" y="1676400"/>
            <a:ext cx="2244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默认安装</a:t>
            </a:r>
            <a:r>
              <a:rPr lang="en-US" altLang="zh-CN" dirty="0"/>
              <a:t>python3.11.7</a:t>
            </a:r>
          </a:p>
          <a:p>
            <a:endParaRPr lang="en-US" altLang="zh-CN" dirty="0"/>
          </a:p>
          <a:p>
            <a:r>
              <a:rPr lang="zh-CN" altLang="en-US" dirty="0"/>
              <a:t>不同的</a:t>
            </a:r>
            <a:r>
              <a:rPr lang="en-US" altLang="zh-CN" dirty="0"/>
              <a:t>anaconda </a:t>
            </a:r>
            <a:r>
              <a:rPr lang="zh-CN" altLang="en-US" dirty="0"/>
              <a:t>安装不同的</a:t>
            </a:r>
            <a:r>
              <a:rPr lang="en-US" altLang="zh-CN" dirty="0"/>
              <a:t>python </a:t>
            </a:r>
            <a:r>
              <a:rPr lang="zh-CN" altLang="en-US" dirty="0"/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199223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C70682-725B-3F70-FACA-C21C3A8B9AE8}"/>
              </a:ext>
            </a:extLst>
          </p:cNvPr>
          <p:cNvSpPr txBox="1"/>
          <p:nvPr/>
        </p:nvSpPr>
        <p:spPr>
          <a:xfrm>
            <a:off x="4255477" y="2417857"/>
            <a:ext cx="4337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with IDLE</a:t>
            </a:r>
            <a:endParaRPr lang="zh-CN" alt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81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1691C7-3BDE-823D-16B9-3BD156799854}"/>
              </a:ext>
            </a:extLst>
          </p:cNvPr>
          <p:cNvSpPr txBox="1"/>
          <p:nvPr/>
        </p:nvSpPr>
        <p:spPr>
          <a:xfrm>
            <a:off x="10767647" y="949569"/>
            <a:ext cx="142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Open idle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F8F5BF-90CC-2BAD-AEEB-701220516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721409"/>
            <a:ext cx="10539046" cy="54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8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430E9E-132C-3BBA-4DEC-A29F9B944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4" y="767861"/>
            <a:ext cx="7350474" cy="55684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23B990-C2AE-8DFD-2341-DD7C3758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815" y="715171"/>
            <a:ext cx="4056186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62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B4794A-35AB-A582-4A12-7B09FBEA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901168"/>
            <a:ext cx="7134588" cy="31374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D6DA5C-AE13-B938-172D-CD22FE22E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62" y="1359876"/>
            <a:ext cx="9284692" cy="52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802" y="66884"/>
            <a:ext cx="4689232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Python </a:t>
            </a:r>
            <a:r>
              <a:rPr lang="zh-CN" altLang="zh-CN" dirty="0"/>
              <a:t>Language Overview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0947F-9182-7BA0-C6CD-617D3A1B3A59}"/>
              </a:ext>
            </a:extLst>
          </p:cNvPr>
          <p:cNvSpPr txBox="1">
            <a:spLocks noChangeArrowheads="1"/>
          </p:cNvSpPr>
          <p:nvPr/>
        </p:nvSpPr>
        <p:spPr>
          <a:xfrm>
            <a:off x="583955" y="1172276"/>
            <a:ext cx="11233150" cy="52812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English </a:t>
            </a:r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/ˈ</a:t>
            </a:r>
            <a:r>
              <a:rPr lang="en-US" altLang="zh-CN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paɪθən</a:t>
            </a:r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zh-CN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American </a:t>
            </a:r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/ˈ</a:t>
            </a:r>
            <a:r>
              <a:rPr lang="en-US" altLang="zh-CN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paɪθɑːn</a:t>
            </a:r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</a:p>
          <a:p>
            <a:r>
              <a:rPr lang="zh-CN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 an interpreted, object-oriented programming language</a:t>
            </a:r>
            <a:endParaRPr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zh-CN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 an open source language with a large number of libraries for efficient development of various applications</a:t>
            </a:r>
            <a:endParaRPr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the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endParaRPr lang="en-US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Simple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high-level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object-oriented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extensible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free and open source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portable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rich library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embeddable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applications</a:t>
            </a:r>
            <a:endParaRPr lang="en-US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Operating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ystems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dministration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Scientific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omputing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 a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pplications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Graphical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ser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nterface (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GUI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evelopment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Other 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Game Development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etc.)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DA2A1A2-93D3-E5E1-0243-CFDFB4A7343F}"/>
              </a:ext>
            </a:extLst>
          </p:cNvPr>
          <p:cNvSpPr txBox="1">
            <a:spLocks noChangeArrowheads="1"/>
          </p:cNvSpPr>
          <p:nvPr/>
        </p:nvSpPr>
        <p:spPr>
          <a:xfrm>
            <a:off x="316523" y="668246"/>
            <a:ext cx="4689231" cy="451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</a:rPr>
              <a:t>Python </a:t>
            </a:r>
            <a:r>
              <a:rPr lang="zh-CN" altLang="zh-CN" dirty="0">
                <a:solidFill>
                  <a:schemeClr val="tx1"/>
                </a:solidFill>
              </a:rPr>
              <a:t>Language Overview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888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C70682-725B-3F70-FACA-C21C3A8B9AE8}"/>
              </a:ext>
            </a:extLst>
          </p:cNvPr>
          <p:cNvSpPr txBox="1"/>
          <p:nvPr/>
        </p:nvSpPr>
        <p:spPr>
          <a:xfrm>
            <a:off x="2801815" y="2259596"/>
            <a:ext cx="6160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help and related resources</a:t>
            </a:r>
            <a:endParaRPr lang="zh-CN" alt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19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4525076" cy="548640"/>
          </a:xfrm>
        </p:spPr>
        <p:txBody>
          <a:bodyPr>
            <a:normAutofit fontScale="90000"/>
          </a:bodyPr>
          <a:lstStyle/>
          <a:p>
            <a:r>
              <a:rPr lang="zh-CN" altLang="zh-CN" sz="2400" dirty="0"/>
              <a:t>Online help and related resources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B20DEFE-808C-6DD5-7D56-9EEFFE15684F}"/>
              </a:ext>
            </a:extLst>
          </p:cNvPr>
          <p:cNvSpPr txBox="1">
            <a:spLocks noChangeArrowheads="1"/>
          </p:cNvSpPr>
          <p:nvPr/>
        </p:nvSpPr>
        <p:spPr>
          <a:xfrm>
            <a:off x="191293" y="1114329"/>
            <a:ext cx="11809413" cy="3891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/>
              <a:t>Python </a:t>
            </a:r>
            <a:r>
              <a:rPr lang="zh-CN" altLang="zh-CN" dirty="0"/>
              <a:t>Interactive Help System</a:t>
            </a:r>
            <a:endParaRPr lang="en-US" altLang="zh-CN" dirty="0"/>
          </a:p>
          <a:p>
            <a:pPr lvl="1">
              <a:defRPr/>
            </a:pPr>
            <a:r>
              <a:rPr lang="zh-CN" altLang="zh-CN" dirty="0"/>
              <a:t>Type the</a:t>
            </a:r>
            <a:r>
              <a:rPr lang="en-US" altLang="zh-CN" dirty="0"/>
              <a:t> help() </a:t>
            </a:r>
            <a:r>
              <a:rPr lang="zh-CN" altLang="zh-CN" dirty="0"/>
              <a:t>function directly to access the interactive help system.</a:t>
            </a:r>
            <a:endParaRPr lang="en-US" altLang="zh-CN" dirty="0"/>
          </a:p>
          <a:p>
            <a:pPr lvl="1">
              <a:defRPr/>
            </a:pPr>
            <a:r>
              <a:rPr lang="zh-CN" altLang="zh-CN" dirty="0"/>
              <a:t>Type </a:t>
            </a:r>
            <a:r>
              <a:rPr lang="en-US" altLang="zh-CN" dirty="0"/>
              <a:t>help(object) </a:t>
            </a:r>
            <a:r>
              <a:rPr lang="zh-CN" altLang="zh-CN" dirty="0"/>
              <a:t>to get help information about an </a:t>
            </a:r>
            <a:r>
              <a:rPr lang="en-US" altLang="zh-CN" dirty="0"/>
              <a:t>object.</a:t>
            </a:r>
          </a:p>
          <a:p>
            <a:pPr lvl="1">
              <a:defRPr/>
            </a:pPr>
            <a:r>
              <a:rPr lang="zh-CN" altLang="zh-CN" sz="2000" dirty="0">
                <a:highlight>
                  <a:srgbClr val="00FFFF"/>
                </a:highlight>
                <a:cs typeface="Times New Roman" panose="02020603050405020304" pitchFamily="18" charset="0"/>
              </a:rPr>
              <a:t>[Example ] Using the </a:t>
            </a:r>
            <a:r>
              <a:rPr lang="en-US" altLang="zh-CN" sz="2000" dirty="0">
                <a:highlight>
                  <a:srgbClr val="00FFFF"/>
                </a:highlight>
                <a:cs typeface="Times New Roman" panose="02020603050405020304" pitchFamily="18" charset="0"/>
              </a:rPr>
              <a:t>Python </a:t>
            </a:r>
            <a:r>
              <a:rPr lang="zh-CN" altLang="zh-CN" sz="2000" dirty="0">
                <a:highlight>
                  <a:srgbClr val="00FFFF"/>
                </a:highlight>
                <a:cs typeface="Times New Roman" panose="02020603050405020304" pitchFamily="18" charset="0"/>
              </a:rPr>
              <a:t>Interactive Help System Example</a:t>
            </a:r>
            <a:endParaRPr lang="en-US" altLang="zh-CN" sz="2000" dirty="0">
              <a:highlight>
                <a:srgbClr val="00FFFF"/>
              </a:highlight>
              <a:cs typeface="Times New Roman" panose="02020603050405020304" pitchFamily="18" charset="0"/>
            </a:endParaRPr>
          </a:p>
          <a:p>
            <a:pPr lvl="2">
              <a:defRPr/>
            </a:pPr>
            <a:r>
              <a:rPr lang="zh-CN" altLang="en-US" sz="1800" dirty="0"/>
              <a:t>(</a:t>
            </a:r>
            <a:r>
              <a:rPr lang="en-US" altLang="zh-CN" sz="1800" dirty="0"/>
              <a:t>1</a:t>
            </a:r>
            <a:r>
              <a:rPr lang="zh-CN" altLang="en-US" sz="1800" dirty="0"/>
              <a:t>) Access the interactive help system. </a:t>
            </a:r>
            <a:r>
              <a:rPr lang="zh-CN" altLang="zh-CN" dirty="0"/>
              <a:t>In the </a:t>
            </a:r>
            <a:r>
              <a:rPr lang="en-US" altLang="zh-CN" dirty="0"/>
              <a:t>Python </a:t>
            </a:r>
            <a:r>
              <a:rPr lang="zh-CN" altLang="zh-CN" dirty="0"/>
              <a:t>interpreter, </a:t>
            </a:r>
            <a:r>
              <a:rPr lang="zh-CN" altLang="en-US" sz="1800" dirty="0"/>
              <a:t>type </a:t>
            </a:r>
            <a:r>
              <a:rPr lang="en-US" altLang="zh-CN" sz="1800" dirty="0">
                <a:solidFill>
                  <a:srgbClr val="FF0000"/>
                </a:solidFill>
              </a:rPr>
              <a:t>help()</a:t>
            </a:r>
            <a:r>
              <a:rPr lang="zh-CN" altLang="en-US" sz="1800" dirty="0"/>
              <a:t>, press enter</a:t>
            </a:r>
            <a:endParaRPr lang="en-US" altLang="zh-CN" sz="1800" dirty="0"/>
          </a:p>
          <a:p>
            <a:pPr lvl="2">
              <a:defRPr/>
            </a:pPr>
            <a:r>
              <a:rPr lang="zh-CN" altLang="zh-CN" sz="1800" dirty="0"/>
              <a:t>(</a:t>
            </a:r>
            <a:r>
              <a:rPr lang="en-US" altLang="zh-CN" sz="1800" dirty="0"/>
              <a:t>2</a:t>
            </a:r>
            <a:r>
              <a:rPr lang="zh-CN" altLang="zh-CN" sz="1800" dirty="0"/>
              <a:t>) Display all installed modules. Type </a:t>
            </a:r>
            <a:r>
              <a:rPr lang="en-US" altLang="zh-CN" sz="1800" dirty="0">
                <a:solidFill>
                  <a:srgbClr val="FF0000"/>
                </a:solidFill>
              </a:rPr>
              <a:t>modules</a:t>
            </a:r>
            <a:r>
              <a:rPr lang="zh-CN" altLang="zh-CN" sz="1800" dirty="0"/>
              <a:t>, then press enter.</a:t>
            </a:r>
            <a:endParaRPr lang="en-US" altLang="zh-CN" sz="1800" dirty="0"/>
          </a:p>
          <a:p>
            <a:pPr lvl="2">
              <a:defRPr/>
            </a:pPr>
            <a:r>
              <a:rPr lang="zh-CN" altLang="zh-CN" sz="1800" dirty="0"/>
              <a:t>(</a:t>
            </a:r>
            <a:r>
              <a:rPr lang="en-US" altLang="zh-CN" sz="1800" dirty="0"/>
              <a:t>3</a:t>
            </a:r>
            <a:r>
              <a:rPr lang="zh-CN" altLang="zh-CN" sz="1800" dirty="0"/>
              <a:t>) Display the modules associated with </a:t>
            </a:r>
            <a:r>
              <a:rPr lang="en-US" altLang="zh-CN" sz="1800" dirty="0"/>
              <a:t>random</a:t>
            </a:r>
            <a:r>
              <a:rPr lang="zh-CN" altLang="zh-CN" sz="1800" dirty="0"/>
              <a:t>. Type modules </a:t>
            </a:r>
            <a:r>
              <a:rPr lang="en-US" altLang="zh-CN" sz="1800" dirty="0">
                <a:solidFill>
                  <a:srgbClr val="FF0000"/>
                </a:solidFill>
              </a:rPr>
              <a:t>random </a:t>
            </a:r>
            <a:r>
              <a:rPr lang="zh-CN" altLang="zh-CN" sz="1800" dirty="0"/>
              <a:t>and press enter</a:t>
            </a:r>
            <a:endParaRPr lang="en-US" altLang="zh-CN" sz="1800" dirty="0"/>
          </a:p>
          <a:p>
            <a:pPr lvl="2">
              <a:defRPr/>
            </a:pPr>
            <a:r>
              <a:rPr lang="zh-CN" altLang="zh-CN" sz="1800" dirty="0"/>
              <a:t>(</a:t>
            </a:r>
            <a:r>
              <a:rPr lang="en-US" altLang="zh-CN" sz="1800" dirty="0"/>
              <a:t>4</a:t>
            </a:r>
            <a:r>
              <a:rPr lang="zh-CN" altLang="zh-CN" sz="1800" dirty="0"/>
              <a:t>) Display help information for the module </a:t>
            </a:r>
            <a:r>
              <a:rPr lang="en-US" altLang="zh-CN" sz="1800" dirty="0"/>
              <a:t>random. </a:t>
            </a:r>
            <a:r>
              <a:rPr lang="zh-CN" altLang="zh-CN" sz="1800" dirty="0"/>
              <a:t>Type </a:t>
            </a:r>
            <a:r>
              <a:rPr lang="en-US" altLang="zh-CN" sz="1800" dirty="0">
                <a:solidFill>
                  <a:srgbClr val="FF0000"/>
                </a:solidFill>
              </a:rPr>
              <a:t>random </a:t>
            </a:r>
            <a:r>
              <a:rPr lang="zh-CN" altLang="zh-CN" sz="1800" dirty="0"/>
              <a:t>and press enter.</a:t>
            </a:r>
            <a:endParaRPr lang="en-US" altLang="zh-CN" sz="1800" dirty="0"/>
          </a:p>
          <a:p>
            <a:pPr lvl="2">
              <a:defRPr/>
            </a:pPr>
            <a:r>
              <a:rPr lang="zh-CN" altLang="zh-CN" sz="1800" dirty="0"/>
              <a:t>(</a:t>
            </a:r>
            <a:r>
              <a:rPr lang="en-US" altLang="zh-CN" sz="1800" dirty="0"/>
              <a:t>5</a:t>
            </a:r>
            <a:r>
              <a:rPr lang="zh-CN" altLang="zh-CN" sz="1800" dirty="0"/>
              <a:t>) Display information about the random function of the </a:t>
            </a:r>
            <a:r>
              <a:rPr lang="en-US" altLang="zh-CN" sz="1800" dirty="0"/>
              <a:t>random </a:t>
            </a:r>
            <a:r>
              <a:rPr lang="zh-CN" altLang="zh-CN" sz="1800" dirty="0"/>
              <a:t>module. Type </a:t>
            </a:r>
            <a:r>
              <a:rPr lang="en-US" altLang="zh-CN" sz="1800" dirty="0" err="1">
                <a:solidFill>
                  <a:srgbClr val="FF0000"/>
                </a:solidFill>
              </a:rPr>
              <a:t>random.random</a:t>
            </a:r>
            <a:r>
              <a:rPr lang="zh-CN" altLang="zh-CN" sz="1800" dirty="0"/>
              <a:t>, then press the Enter key</a:t>
            </a:r>
            <a:endParaRPr lang="en-US" altLang="zh-CN" sz="1800" dirty="0"/>
          </a:p>
          <a:p>
            <a:pPr lvl="2">
              <a:defRPr/>
            </a:pPr>
            <a:r>
              <a:rPr lang="zh-CN" altLang="zh-CN" sz="1800" dirty="0"/>
              <a:t>(</a:t>
            </a:r>
            <a:r>
              <a:rPr lang="en-US" altLang="zh-CN" sz="1800" dirty="0"/>
              <a:t>6</a:t>
            </a:r>
            <a:r>
              <a:rPr lang="zh-CN" altLang="zh-CN" sz="1800" dirty="0"/>
              <a:t>) Exit the help system. Type </a:t>
            </a:r>
            <a:r>
              <a:rPr lang="en-US" altLang="zh-CN" sz="1800" dirty="0">
                <a:solidFill>
                  <a:srgbClr val="FF0000"/>
                </a:solidFill>
              </a:rPr>
              <a:t>quit</a:t>
            </a:r>
            <a:r>
              <a:rPr lang="zh-CN" altLang="zh-CN" sz="1800" dirty="0"/>
              <a:t>, then press enter.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512072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DDF97AE-A43F-BA9D-C250-8DB733496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31" y="691724"/>
            <a:ext cx="6899789" cy="5914230"/>
          </a:xfrm>
          <a:prstGeom prst="rect">
            <a:avLst/>
          </a:prstGeom>
        </p:spPr>
      </p:pic>
      <p:sp>
        <p:nvSpPr>
          <p:cNvPr id="4" name="标题 4">
            <a:extLst>
              <a:ext uri="{FF2B5EF4-FFF2-40B4-BE49-F238E27FC236}">
                <a16:creationId xmlns:a16="http://schemas.microsoft.com/office/drawing/2014/main" id="{36A5CDB0-D62D-0002-5E76-C7CB1220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4525076" cy="548640"/>
          </a:xfrm>
        </p:spPr>
        <p:txBody>
          <a:bodyPr>
            <a:normAutofit fontScale="90000"/>
          </a:bodyPr>
          <a:lstStyle/>
          <a:p>
            <a:r>
              <a:rPr lang="zh-CN" altLang="zh-CN" sz="2400" dirty="0"/>
              <a:t>Online help and related resources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353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72894401-EA9E-C4A2-20BC-ED3F2F14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4525076" cy="548640"/>
          </a:xfrm>
        </p:spPr>
        <p:txBody>
          <a:bodyPr>
            <a:normAutofit fontScale="90000"/>
          </a:bodyPr>
          <a:lstStyle/>
          <a:p>
            <a:r>
              <a:rPr lang="zh-CN" altLang="zh-CN" sz="2400" dirty="0"/>
              <a:t>Online help and related resources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4A355B6-3F04-1B52-7FA2-74034F8CCB6E}"/>
              </a:ext>
            </a:extLst>
          </p:cNvPr>
          <p:cNvSpPr txBox="1">
            <a:spLocks noChangeArrowheads="1"/>
          </p:cNvSpPr>
          <p:nvPr/>
        </p:nvSpPr>
        <p:spPr>
          <a:xfrm>
            <a:off x="82062" y="926027"/>
            <a:ext cx="11809413" cy="44490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[Example ] Using Python's Built-in Functions to Get Help Information</a:t>
            </a:r>
          </a:p>
          <a:p>
            <a:pPr lvl="2"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(1) View the list of Python built-in objects. Enter the command: &gt;&gt;&gt;&gt;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dir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(__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builtins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__)</a:t>
            </a:r>
          </a:p>
          <a:p>
            <a:pPr lvl="2"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(2) View information about float. Enter the command: &gt;&gt;&gt; float   </a:t>
            </a:r>
          </a:p>
          <a:p>
            <a:pPr lvl="2"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(3) Check the help information of the built-in class float. Enter the help(float) command.</a:t>
            </a:r>
          </a:p>
          <a:p>
            <a:pPr>
              <a:defRPr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Python </a:t>
            </a:r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Documentation: Detailed reference information on the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Python </a:t>
            </a:r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language and standard modules.</a:t>
            </a:r>
            <a:endParaRPr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defRPr/>
            </a:pPr>
            <a:r>
              <a:rPr lang="en-US" altLang="zh-CN" sz="1800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[Example ] Using </a:t>
            </a:r>
            <a:r>
              <a:rPr lang="en-US" sz="1800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Python </a:t>
            </a:r>
            <a:r>
              <a:rPr lang="en-US" altLang="zh-CN" sz="1800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Documentation</a:t>
            </a:r>
            <a:endParaRPr lang="en-US" altLang="zh-CN" sz="1800" dirty="0">
              <a:highlight>
                <a:srgbClr val="00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1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) Open the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Python 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documentation. Execute the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Windows 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menu command "Start"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 | 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"All Applications"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 | Python 3.10 | Python 3.10 Manuals (64-bit) 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(Users can also press the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F1 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key in the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IDLE 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environment) to open the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Python 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documentation</a:t>
            </a:r>
            <a:endParaRPr lang="en-US" altLang="zh-CN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2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) Browse the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random 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module help information. Expand the catalog tree on the left to browse the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random 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module's help information.</a:t>
            </a:r>
            <a:endParaRPr lang="en-US" altLang="zh-CN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) Find help information about math. Click on the Search tab on the left, type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math</a:t>
            </a:r>
            <a:r>
              <a:rPr lang="en-US" altLang="zh-CN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, then press Enter and double-click in the directory tree on the left to see help on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math.</a:t>
            </a:r>
            <a:endParaRPr lang="en-US" altLang="zh-CN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lvl="2" indent="0"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441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72894401-EA9E-C4A2-20BC-ED3F2F14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4525076" cy="548640"/>
          </a:xfrm>
        </p:spPr>
        <p:txBody>
          <a:bodyPr>
            <a:normAutofit fontScale="90000"/>
          </a:bodyPr>
          <a:lstStyle/>
          <a:p>
            <a:r>
              <a:rPr lang="zh-CN" altLang="zh-CN" sz="2400" dirty="0"/>
              <a:t>Online help and related resources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B4502FC-1C1D-FACE-8A70-8C06ED9F8BB2}"/>
              </a:ext>
            </a:extLst>
          </p:cNvPr>
          <p:cNvSpPr txBox="1">
            <a:spLocks noChangeArrowheads="1"/>
          </p:cNvSpPr>
          <p:nvPr/>
        </p:nvSpPr>
        <p:spPr>
          <a:xfrm>
            <a:off x="281354" y="2127739"/>
            <a:ext cx="11809413" cy="2086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zh-CN" altLang="zh-CN" sz="2400">
                <a:latin typeface="Times New Roman" panose="02020603050405020304" pitchFamily="18" charset="0"/>
                <a:ea typeface="Times New Roman" panose="02020603050405020304" pitchFamily="18" charset="0"/>
              </a:rPr>
              <a:t>official website: </a:t>
            </a:r>
            <a:r>
              <a:rPr lang="zh-CN" altLang="en-US" sz="2400">
                <a:latin typeface="Times New Roman" panose="02020603050405020304" pitchFamily="18" charset="0"/>
                <a:ea typeface="Times New Roman" panose="02020603050405020304" pitchFamily="18" charset="0"/>
              </a:rPr>
              <a:t>https:</a:t>
            </a:r>
            <a:r>
              <a:rPr lang="en-US" altLang="zh-CN" sz="240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//www.python.org/</a:t>
            </a:r>
            <a:endParaRPr lang="en-US" altLang="zh-CN" sz="2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Users can download various versions of </a:t>
            </a: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zh-CN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programs or view help files, etc.</a:t>
            </a:r>
            <a:endParaRPr lang="en-US" altLang="zh-CN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400"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zh-CN" altLang="zh-CN" sz="2400">
                <a:latin typeface="Times New Roman" panose="02020603050405020304" pitchFamily="18" charset="0"/>
                <a:ea typeface="Times New Roman" panose="02020603050405020304" pitchFamily="18" charset="0"/>
              </a:rPr>
              <a:t>Extended Library Index </a:t>
            </a:r>
            <a:r>
              <a:rPr lang="zh-CN" altLang="en-US" sz="240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altLang="zh-CN" sz="2400">
                <a:latin typeface="Times New Roman" panose="02020603050405020304" pitchFamily="18" charset="0"/>
                <a:ea typeface="Times New Roman" panose="02020603050405020304" pitchFamily="18" charset="0"/>
              </a:rPr>
              <a:t>PyPI</a:t>
            </a:r>
            <a:r>
              <a:rPr lang="zh-CN" altLang="en-US" sz="2400">
                <a:latin typeface="Times New Roman" panose="02020603050405020304" pitchFamily="18" charset="0"/>
                <a:ea typeface="Times New Roman" panose="02020603050405020304" pitchFamily="18" charset="0"/>
              </a:rPr>
              <a:t>): https:</a:t>
            </a:r>
            <a:r>
              <a:rPr lang="en-US" altLang="zh-CN" sz="2400"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//pypi.python.org/</a:t>
            </a:r>
            <a:endParaRPr lang="en-US" altLang="zh-CN" sz="2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Everyone can download third-party libraries or upload their own libraries to </a:t>
            </a: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PyPI</a:t>
            </a:r>
            <a:r>
              <a:rPr lang="zh-CN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pyPI </a:t>
            </a:r>
            <a:r>
              <a:rPr lang="zh-CN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recommends using the pip package manager to download third-party libraries.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243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72894401-EA9E-C4A2-20BC-ED3F2F14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4525076" cy="548640"/>
          </a:xfrm>
        </p:spPr>
        <p:txBody>
          <a:bodyPr>
            <a:normAutofit fontScale="90000"/>
          </a:bodyPr>
          <a:lstStyle/>
          <a:p>
            <a:r>
              <a:rPr lang="zh-CN" altLang="zh-CN" sz="2400" dirty="0"/>
              <a:t>Online help and related resources</a:t>
            </a:r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8B5A8D1-466A-9C16-CE7C-561258968F0B}"/>
              </a:ext>
            </a:extLst>
          </p:cNvPr>
          <p:cNvSpPr txBox="1">
            <a:spLocks noChangeArrowheads="1"/>
          </p:cNvSpPr>
          <p:nvPr/>
        </p:nvSpPr>
        <p:spPr>
          <a:xfrm>
            <a:off x="5392721" y="879230"/>
            <a:ext cx="1101863" cy="504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>
                <a:highlight>
                  <a:srgbClr val="C0C0C0"/>
                </a:highlight>
              </a:rPr>
              <a:t>P  E  P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33B7454-CF36-AC6C-92E4-82BB0EE5A313}"/>
              </a:ext>
            </a:extLst>
          </p:cNvPr>
          <p:cNvSpPr txBox="1">
            <a:spLocks noChangeArrowheads="1"/>
          </p:cNvSpPr>
          <p:nvPr/>
        </p:nvSpPr>
        <p:spPr>
          <a:xfrm>
            <a:off x="967122" y="1705707"/>
            <a:ext cx="10105324" cy="30304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Python Enhancement Proposals </a:t>
            </a:r>
            <a:r>
              <a:rPr lang="zh-CN" altLang="en-US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zh-CN" altLang="en-US">
                <a:latin typeface="Times New Roman" panose="02020603050405020304" pitchFamily="18" charset="0"/>
                <a:ea typeface="Times New Roman" panose="02020603050405020304" pitchFamily="18" charset="0"/>
              </a:rPr>
              <a:t>Enhancement Proposals, also translated as </a:t>
            </a: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zh-CN" altLang="en-US">
                <a:latin typeface="Times New Roman" panose="02020603050405020304" pitchFamily="18" charset="0"/>
                <a:ea typeface="Times New Roman" panose="02020603050405020304" pitchFamily="18" charset="0"/>
              </a:rPr>
              <a:t>Improvement Proposals)</a:t>
            </a:r>
            <a:endParaRPr lang="en-US" altLang="zh-CN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PEP</a:t>
            </a:r>
            <a:r>
              <a:rPr lang="zh-CN" altLang="en-US">
                <a:latin typeface="Times New Roman" panose="02020603050405020304" pitchFamily="18" charset="0"/>
                <a:ea typeface="Times New Roman" panose="02020603050405020304" pitchFamily="18" charset="0"/>
              </a:rPr>
              <a:t>'s official website is </a:t>
            </a: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https://www.python.org/dev/peps/</a:t>
            </a:r>
            <a:endParaRPr lang="en-US" altLang="zh-CN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>
                <a:latin typeface="Times New Roman" panose="02020603050405020304" pitchFamily="18" charset="0"/>
                <a:ea typeface="Times New Roman" panose="02020603050405020304" pitchFamily="18" charset="0"/>
              </a:rPr>
              <a:t>A PEP </a:t>
            </a:r>
            <a:r>
              <a:rPr lang="zh-CN" altLang="en-US">
                <a:latin typeface="Times New Roman" panose="02020603050405020304" pitchFamily="18" charset="0"/>
                <a:ea typeface="Times New Roman" panose="02020603050405020304" pitchFamily="18" charset="0"/>
              </a:rPr>
              <a:t>is usually a formal document that summarizes information from multiple sources and is reviewed and approved by some of the core developers.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39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72894401-EA9E-C4A2-20BC-ED3F2F14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4525076" cy="548640"/>
          </a:xfrm>
        </p:spPr>
        <p:txBody>
          <a:bodyPr>
            <a:normAutofit fontScale="90000"/>
          </a:bodyPr>
          <a:lstStyle/>
          <a:p>
            <a:r>
              <a:rPr lang="zh-CN" altLang="zh-CN" sz="2400" dirty="0"/>
              <a:t>Online help and related resources</a:t>
            </a:r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8B5A8D1-466A-9C16-CE7C-561258968F0B}"/>
              </a:ext>
            </a:extLst>
          </p:cNvPr>
          <p:cNvSpPr txBox="1">
            <a:spLocks noChangeArrowheads="1"/>
          </p:cNvSpPr>
          <p:nvPr/>
        </p:nvSpPr>
        <p:spPr>
          <a:xfrm>
            <a:off x="5392721" y="879230"/>
            <a:ext cx="1101863" cy="504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>
                <a:highlight>
                  <a:srgbClr val="C0C0C0"/>
                </a:highlight>
              </a:rPr>
              <a:t>P  E  P</a:t>
            </a:r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F8DE87E-7791-A4E2-98FB-F1FD204E9A61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770184"/>
            <a:ext cx="12115800" cy="3112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PEP-0008</a:t>
            </a:r>
            <a:r>
              <a:rPr lang="zh-CN" altLang="en-US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zh-CN" altLang="en-US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Coding Specification</a:t>
            </a:r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official website for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PEP-0008 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https://www.python.org/dev/peps/pep-0008/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Users can learn about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zh-CN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programming specifications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PEP-0020</a:t>
            </a:r>
            <a:r>
              <a:rPr lang="zh-CN" altLang="en-US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Zen of </a:t>
            </a:r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lvl="1">
              <a:defRPr/>
            </a:pP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official website for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PEP-0020 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https://www.python.org/dev/peps/pep-0020/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Users can understand the guidelines for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programming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Typing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import this 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interpreter also outputs "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Zen of Python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" as follows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11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C70682-725B-3F70-FACA-C21C3A8B9AE8}"/>
              </a:ext>
            </a:extLst>
          </p:cNvPr>
          <p:cNvSpPr txBox="1"/>
          <p:nvPr/>
        </p:nvSpPr>
        <p:spPr>
          <a:xfrm>
            <a:off x="2655277" y="2429580"/>
            <a:ext cx="6881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Packagin</a:t>
            </a:r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distribution of programs</a:t>
            </a:r>
          </a:p>
        </p:txBody>
      </p:sp>
    </p:spTree>
    <p:extLst>
      <p:ext uri="{BB962C8B-B14F-4D97-AF65-F5344CB8AC3E}">
        <p14:creationId xmlns:p14="http://schemas.microsoft.com/office/powerpoint/2010/main" val="3205060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4A56CEA8-E0D4-ECF6-D9B1-4868EF2BD810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5879091" cy="448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Packagin</a:t>
            </a:r>
            <a:r>
              <a:rPr lang="en-US" altLang="zh-CN" dirty="0"/>
              <a:t>g</a:t>
            </a:r>
            <a:r>
              <a:rPr lang="zh-CN" altLang="en-US" dirty="0"/>
              <a:t> and distribution of programs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163E726-0CEC-7F7A-C479-B5DA0EC87E39}"/>
              </a:ext>
            </a:extLst>
          </p:cNvPr>
          <p:cNvSpPr txBox="1">
            <a:spLocks noChangeArrowheads="1"/>
          </p:cNvSpPr>
          <p:nvPr/>
        </p:nvSpPr>
        <p:spPr>
          <a:xfrm>
            <a:off x="414032" y="692150"/>
            <a:ext cx="10922184" cy="5473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 are most commonly packaged and distributed with the third-party extension package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PyInstaller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used to generate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programs into directly runnable programs.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zh-CN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[Example] </a:t>
            </a:r>
            <a:r>
              <a:rPr lang="zh-CN" altLang="en-US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Installing the </a:t>
            </a:r>
            <a:r>
              <a:rPr lang="en-US" altLang="zh-CN" dirty="0" err="1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PyInstaller</a:t>
            </a:r>
            <a:r>
              <a:rPr lang="en-US" altLang="zh-CN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zh-CN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prompt window, enter the command line command "</a:t>
            </a:r>
            <a:r>
              <a:rPr lang="en-US" altLang="zh-CN" sz="2400" b="1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lang="en-US" altLang="zh-CN" sz="2400" b="1" dirty="0" err="1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pyinstaller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install the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PyInstaller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22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61D240A-9114-AA5C-1EDD-19E1A0266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524"/>
            <a:ext cx="12192000" cy="6002153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9E49756A-7951-CAE5-CEB4-486411A0DEC2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5879091" cy="448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Packagin</a:t>
            </a:r>
            <a:r>
              <a:rPr lang="en-US" altLang="zh-CN" dirty="0"/>
              <a:t>g</a:t>
            </a:r>
            <a:r>
              <a:rPr lang="zh-CN" altLang="en-US" dirty="0"/>
              <a:t> and distribution of programs</a:t>
            </a:r>
          </a:p>
        </p:txBody>
      </p:sp>
    </p:spTree>
    <p:extLst>
      <p:ext uri="{BB962C8B-B14F-4D97-AF65-F5344CB8AC3E}">
        <p14:creationId xmlns:p14="http://schemas.microsoft.com/office/powerpoint/2010/main" val="1000646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802" y="66884"/>
            <a:ext cx="3305876" cy="548640"/>
          </a:xfrm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/>
              <a:t>Python </a:t>
            </a:r>
            <a:r>
              <a:rPr lang="zh-CN" altLang="zh-CN" dirty="0"/>
              <a:t>Versions </a:t>
            </a:r>
            <a:endParaRPr lang="en-US" altLang="zh-CN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B9980D5-3E0C-1899-6710-3B1AFE74BAFD}"/>
              </a:ext>
            </a:extLst>
          </p:cNvPr>
          <p:cNvSpPr txBox="1">
            <a:spLocks noChangeArrowheads="1"/>
          </p:cNvSpPr>
          <p:nvPr/>
        </p:nvSpPr>
        <p:spPr>
          <a:xfrm>
            <a:off x="756480" y="715108"/>
            <a:ext cx="9272905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zh-CN" altLang="zh-CN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Language Versions and Development Environments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A8D17C8-2522-FE32-57E4-C23E0725BE36}"/>
              </a:ext>
            </a:extLst>
          </p:cNvPr>
          <p:cNvSpPr txBox="1">
            <a:spLocks noChangeArrowheads="1"/>
          </p:cNvSpPr>
          <p:nvPr/>
        </p:nvSpPr>
        <p:spPr>
          <a:xfrm>
            <a:off x="574431" y="1431314"/>
            <a:ext cx="10816035" cy="4998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zh-CN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major versions: </a:t>
            </a: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Python 2 </a:t>
            </a:r>
            <a:r>
              <a:rPr lang="zh-CN" altLang="zh-CN" sz="2400" dirty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Python 3</a:t>
            </a:r>
          </a:p>
          <a:p>
            <a:endParaRPr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zh-CN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Commonly used </a:t>
            </a:r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Python </a:t>
            </a:r>
            <a:r>
              <a:rPr lang="zh-CN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implementations</a:t>
            </a:r>
            <a:r>
              <a:rPr lang="zh-CN" alt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Cpython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Jython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IronPython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PyPy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zh-CN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Integrated Development Environment for the </a:t>
            </a:r>
            <a:r>
              <a:rPr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Python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IDLE 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(built-in)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Spyder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PyCharm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Eclipse + </a:t>
            </a:r>
            <a:r>
              <a:rPr lang="en-US" altLang="zh-C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Pydev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plugin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Visual Studio + Python Tools for Visual Studio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PythonWin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411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163E726-0CEC-7F7A-C479-B5DA0EC87E39}"/>
              </a:ext>
            </a:extLst>
          </p:cNvPr>
          <p:cNvSpPr txBox="1">
            <a:spLocks noChangeArrowheads="1"/>
          </p:cNvSpPr>
          <p:nvPr/>
        </p:nvSpPr>
        <p:spPr>
          <a:xfrm>
            <a:off x="191293" y="692150"/>
            <a:ext cx="11809413" cy="5473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cs typeface="Times New Roman" panose="02020603050405020304" pitchFamily="18" charset="0"/>
              </a:rPr>
              <a:t>Generating Executable Programs with </a:t>
            </a:r>
            <a:r>
              <a:rPr lang="en-US" altLang="zh-CN" sz="2400" dirty="0" err="1">
                <a:cs typeface="Times New Roman" panose="02020603050405020304" pitchFamily="18" charset="0"/>
              </a:rPr>
              <a:t>PyInstaller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en-US" altLang="zh-CN" dirty="0" err="1">
                <a:cs typeface="Times New Roman" panose="02020603050405020304" pitchFamily="18" charset="0"/>
              </a:rPr>
              <a:t>pyinstaller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Options </a:t>
            </a:r>
            <a:r>
              <a:rPr lang="en-US" altLang="zh-CN" dirty="0">
                <a:cs typeface="Times New Roman" panose="02020603050405020304" pitchFamily="18" charset="0"/>
              </a:rPr>
              <a:t>Python </a:t>
            </a:r>
            <a:r>
              <a:rPr lang="zh-CN" altLang="en-US" dirty="0">
                <a:cs typeface="Times New Roman" panose="02020603050405020304" pitchFamily="18" charset="0"/>
              </a:rPr>
              <a:t>Source Files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zh-CN" dirty="0">
              <a:highlight>
                <a:srgbClr val="00FFFF"/>
              </a:highlight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zh-CN" dirty="0">
                <a:highlight>
                  <a:srgbClr val="00FFFF"/>
                </a:highlight>
                <a:cs typeface="Times New Roman" panose="02020603050405020304" pitchFamily="18" charset="0"/>
              </a:rPr>
              <a:t>[Example] </a:t>
            </a:r>
            <a:r>
              <a:rPr lang="zh-CN" altLang="en-US" dirty="0">
                <a:highlight>
                  <a:srgbClr val="00FFFF"/>
                </a:highlight>
                <a:cs typeface="Times New Roman" panose="02020603050405020304" pitchFamily="18" charset="0"/>
              </a:rPr>
              <a:t>Using </a:t>
            </a:r>
            <a:r>
              <a:rPr lang="en-US" altLang="zh-CN" dirty="0" err="1">
                <a:highlight>
                  <a:srgbClr val="00FFFF"/>
                </a:highlight>
                <a:cs typeface="Times New Roman" panose="02020603050405020304" pitchFamily="18" charset="0"/>
              </a:rPr>
              <a:t>PyInstaller</a:t>
            </a:r>
            <a:r>
              <a:rPr lang="en-US" altLang="zh-CN" dirty="0">
                <a:highlight>
                  <a:srgbClr val="00FFFF"/>
                </a:highlight>
                <a:cs typeface="Times New Roman" panose="02020603050405020304" pitchFamily="18" charset="0"/>
              </a:rPr>
              <a:t> </a:t>
            </a:r>
            <a:r>
              <a:rPr lang="zh-CN" altLang="en-US" dirty="0">
                <a:highlight>
                  <a:srgbClr val="00FFFF"/>
                </a:highlight>
                <a:cs typeface="Times New Roman" panose="02020603050405020304" pitchFamily="18" charset="0"/>
              </a:rPr>
              <a:t>to Generate Executable Files</a:t>
            </a:r>
            <a:endParaRPr lang="en-US" altLang="zh-CN" dirty="0">
              <a:highlight>
                <a:srgbClr val="00FFFF"/>
              </a:highlight>
              <a:cs typeface="Times New Roman" panose="02020603050405020304" pitchFamily="18" charset="0"/>
            </a:endParaRPr>
          </a:p>
          <a:p>
            <a:pPr lvl="2">
              <a:defRPr/>
            </a:pPr>
            <a:r>
              <a:rPr lang="zh-CN" altLang="en-US" sz="2400" dirty="0"/>
              <a:t>(</a:t>
            </a:r>
            <a:r>
              <a:rPr lang="en-US" altLang="zh-CN" sz="2400" dirty="0"/>
              <a:t>1</a:t>
            </a:r>
            <a:r>
              <a:rPr lang="zh-CN" altLang="en-US" sz="2400" dirty="0"/>
              <a:t>) Open a </a:t>
            </a:r>
            <a:r>
              <a:rPr lang="en-US" altLang="zh-CN" sz="2400" dirty="0"/>
              <a:t>Windows </a:t>
            </a:r>
            <a:r>
              <a:rPr lang="zh-CN" altLang="en-US" sz="2400" dirty="0"/>
              <a:t>command line window. In a </a:t>
            </a:r>
            <a:r>
              <a:rPr lang="en-US" altLang="zh-CN" sz="2400" dirty="0"/>
              <a:t>Windows </a:t>
            </a:r>
            <a:r>
              <a:rPr lang="zh-CN" altLang="en-US" sz="2400" dirty="0"/>
              <a:t>command prompt window, switch to the </a:t>
            </a:r>
            <a:r>
              <a:rPr lang="en-US" altLang="zh-CN" sz="2400" dirty="0"/>
              <a:t>C:\pythonpa\ch01 </a:t>
            </a:r>
            <a:r>
              <a:rPr lang="zh-CN" altLang="en-US" sz="2400" dirty="0"/>
              <a:t>directory.</a:t>
            </a:r>
          </a:p>
          <a:p>
            <a:pPr lvl="2">
              <a:defRPr/>
            </a:pPr>
            <a:r>
              <a:rPr lang="zh-CN" altLang="en-US" sz="2400" dirty="0"/>
              <a:t>(</a:t>
            </a:r>
            <a:r>
              <a:rPr lang="en-US" altLang="zh-CN" sz="2400" dirty="0"/>
              <a:t>2</a:t>
            </a:r>
            <a:r>
              <a:rPr lang="zh-CN" altLang="en-US" sz="2400" dirty="0"/>
              <a:t>) Generate an executable file. </a:t>
            </a:r>
            <a:endParaRPr lang="en-US" altLang="zh-CN" sz="2400" dirty="0"/>
          </a:p>
          <a:p>
            <a:pPr marL="914400" lvl="2" indent="0">
              <a:buNone/>
              <a:defRPr/>
            </a:pPr>
            <a:r>
              <a:rPr lang="zh-CN" altLang="en-US" sz="2400" dirty="0"/>
              <a:t>Enter the command line command "</a:t>
            </a:r>
            <a:r>
              <a:rPr lang="en-US" altLang="zh-CN" sz="2400" dirty="0" err="1"/>
              <a:t>pyinstaller</a:t>
            </a:r>
            <a:r>
              <a:rPr lang="en-US" altLang="zh-CN" sz="2400" dirty="0"/>
              <a:t> -F hello1.py" </a:t>
            </a:r>
            <a:r>
              <a:rPr lang="zh-CN" altLang="en-US" sz="2400" dirty="0"/>
              <a:t>to generate the executable file.</a:t>
            </a:r>
          </a:p>
          <a:p>
            <a:pPr lvl="2">
              <a:defRPr/>
            </a:pPr>
            <a:r>
              <a:rPr lang="zh-CN" altLang="en-US" sz="2400" dirty="0"/>
              <a:t>(</a:t>
            </a:r>
            <a:r>
              <a:rPr lang="en-US" altLang="zh-CN" sz="2400" dirty="0"/>
              <a:t>3</a:t>
            </a:r>
            <a:r>
              <a:rPr lang="zh-CN" altLang="en-US" sz="2400" dirty="0"/>
              <a:t>) Run the executable file. </a:t>
            </a:r>
            <a:endParaRPr lang="en-US" altLang="zh-CN" sz="2400" dirty="0"/>
          </a:p>
          <a:p>
            <a:pPr marL="914400" lvl="2" indent="0">
              <a:buNone/>
              <a:defRPr/>
            </a:pPr>
            <a:r>
              <a:rPr lang="zh-CN" altLang="en-US" sz="2400" dirty="0"/>
              <a:t>Switch to the </a:t>
            </a:r>
            <a:r>
              <a:rPr lang="en-US" altLang="zh-CN" sz="2400" dirty="0"/>
              <a:t>C:\pythonpa\ch01\dist </a:t>
            </a:r>
            <a:r>
              <a:rPr lang="zh-CN" altLang="en-US" sz="2400" dirty="0"/>
              <a:t>directory, type "</a:t>
            </a:r>
            <a:r>
              <a:rPr lang="en-US" altLang="zh-CN" sz="2400" dirty="0"/>
              <a:t>hello1.exe"</a:t>
            </a:r>
            <a:r>
              <a:rPr lang="zh-CN" altLang="en-US" sz="2400" dirty="0"/>
              <a:t>, press </a:t>
            </a:r>
            <a:r>
              <a:rPr lang="en-US" altLang="zh-CN" sz="2400" dirty="0"/>
              <a:t>Enter to </a:t>
            </a:r>
            <a:r>
              <a:rPr lang="zh-CN" altLang="en-US" sz="2400" dirty="0"/>
              <a:t>execute the program, and observe the result.</a:t>
            </a:r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DFBF598E-6ED0-5357-5B99-C650ADB02CEC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5879091" cy="448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Packagin</a:t>
            </a:r>
            <a:r>
              <a:rPr lang="en-US" altLang="zh-CN" dirty="0"/>
              <a:t>g</a:t>
            </a:r>
            <a:r>
              <a:rPr lang="zh-CN" altLang="en-US" dirty="0"/>
              <a:t> and distribution of programs</a:t>
            </a:r>
          </a:p>
        </p:txBody>
      </p:sp>
    </p:spTree>
    <p:extLst>
      <p:ext uri="{BB962C8B-B14F-4D97-AF65-F5344CB8AC3E}">
        <p14:creationId xmlns:p14="http://schemas.microsoft.com/office/powerpoint/2010/main" val="3220064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FBF598E-6ED0-5357-5B99-C650ADB02CEC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5879091" cy="448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Packagin</a:t>
            </a:r>
            <a:r>
              <a:rPr lang="en-US" altLang="zh-CN" dirty="0"/>
              <a:t>g</a:t>
            </a:r>
            <a:r>
              <a:rPr lang="zh-CN" altLang="en-US" dirty="0"/>
              <a:t> and distribution of programs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40B24A-3A2B-9D88-6038-DED835B4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3" y="668215"/>
            <a:ext cx="11897173" cy="58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6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FBF598E-6ED0-5357-5B99-C650ADB02CEC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5879091" cy="448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Packagin</a:t>
            </a:r>
            <a:r>
              <a:rPr lang="en-US" altLang="zh-CN" dirty="0"/>
              <a:t>g</a:t>
            </a:r>
            <a:r>
              <a:rPr lang="zh-CN" altLang="en-US" dirty="0"/>
              <a:t> and distribution of programs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2D1598-8508-4218-4E4C-2D0CFEDA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46" y="1341522"/>
            <a:ext cx="9527032" cy="386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73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C70682-725B-3F70-FACA-C21C3A8B9AE8}"/>
              </a:ext>
            </a:extLst>
          </p:cNvPr>
          <p:cNvSpPr txBox="1"/>
          <p:nvPr/>
        </p:nvSpPr>
        <p:spPr>
          <a:xfrm>
            <a:off x="1037492" y="2599565"/>
            <a:ext cx="105566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Anaconda  install  other python version using </a:t>
            </a:r>
            <a:r>
              <a:rPr lang="en-US" altLang="zh-CN" sz="32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commond</a:t>
            </a:r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as: python3.10</a:t>
            </a:r>
            <a:endParaRPr lang="zh-CN" alt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718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8047861" cy="5486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Anaconda  install  other python version. Such as: python3.10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CA9672-DDBF-7A17-C02C-DE7D6E5E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38" y="684645"/>
            <a:ext cx="6207128" cy="28578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869BB5E-984B-9696-A290-DAAA24671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5" y="3611665"/>
            <a:ext cx="6253041" cy="29055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E49B18-2A46-5112-9AAC-8224D2AAA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369" y="684645"/>
            <a:ext cx="5492514" cy="58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39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3FA534-08BA-A364-25E9-DD4E4BA77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47" y="650693"/>
            <a:ext cx="4839676" cy="54446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977B9C-E35A-41E8-891A-4777B1B71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487" y="650694"/>
            <a:ext cx="4688399" cy="54446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DBB3D6-D65A-B424-F0F6-7B9845B26AD3}"/>
              </a:ext>
            </a:extLst>
          </p:cNvPr>
          <p:cNvSpPr txBox="1"/>
          <p:nvPr/>
        </p:nvSpPr>
        <p:spPr>
          <a:xfrm>
            <a:off x="263801" y="6095329"/>
            <a:ext cx="499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</a:t>
            </a:r>
            <a:r>
              <a:rPr lang="en-US" altLang="zh-CN" sz="32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environment</a:t>
            </a:r>
            <a:endParaRPr lang="zh-CN" alt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526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2B8AE5-7FD8-5902-2698-942B9BAE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4" y="709246"/>
            <a:ext cx="4397603" cy="54336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BB50F5-5582-E01A-B5A9-CB1CE4A1A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85" y="709246"/>
            <a:ext cx="5539153" cy="54336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62550F-7890-7980-8591-F3A6CE78F0DA}"/>
              </a:ext>
            </a:extLst>
          </p:cNvPr>
          <p:cNvSpPr txBox="1"/>
          <p:nvPr/>
        </p:nvSpPr>
        <p:spPr>
          <a:xfrm>
            <a:off x="949601" y="6095329"/>
            <a:ext cx="499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</a:t>
            </a:r>
            <a:r>
              <a:rPr lang="en-US" altLang="zh-CN" sz="32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environment</a:t>
            </a:r>
            <a:endParaRPr lang="zh-CN" alt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541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C70682-725B-3F70-FACA-C21C3A8B9AE8}"/>
              </a:ext>
            </a:extLst>
          </p:cNvPr>
          <p:cNvSpPr txBox="1"/>
          <p:nvPr/>
        </p:nvSpPr>
        <p:spPr>
          <a:xfrm>
            <a:off x="2080847" y="2552673"/>
            <a:ext cx="85812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Anaconda  install  other python version using GUI. Such as: python3.10</a:t>
            </a:r>
            <a:endParaRPr lang="zh-CN" alt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17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88EBBB-509D-FF92-73EE-4C125911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815"/>
            <a:ext cx="12192000" cy="57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4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04BD8-EC63-86C2-2C4E-E96C6FF5C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0" y="509955"/>
            <a:ext cx="11928199" cy="622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7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C70682-725B-3F70-FACA-C21C3A8B9AE8}"/>
              </a:ext>
            </a:extLst>
          </p:cNvPr>
          <p:cNvSpPr txBox="1"/>
          <p:nvPr/>
        </p:nvSpPr>
        <p:spPr>
          <a:xfrm>
            <a:off x="4255477" y="2417857"/>
            <a:ext cx="4337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</a:t>
            </a:r>
            <a:endParaRPr lang="zh-CN" altLang="en-US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5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331CA9-E153-8CF1-5628-18F10F34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5" y="181983"/>
            <a:ext cx="11747798" cy="61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71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3E82EB-F38B-603C-BC7F-935073824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03" y="664433"/>
            <a:ext cx="9883547" cy="531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42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027A35-484B-3889-A8C0-022A2A97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1999"/>
            <a:ext cx="121920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85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PyCharm install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74A429-E9B2-A3CE-B853-5E04CD77DB56}"/>
              </a:ext>
            </a:extLst>
          </p:cNvPr>
          <p:cNvSpPr txBox="1"/>
          <p:nvPr/>
        </p:nvSpPr>
        <p:spPr>
          <a:xfrm>
            <a:off x="3976099" y="2630184"/>
            <a:ext cx="335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zh-CN" altLang="en-US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zh-CN" altLang="en-US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109071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8E668E-CB35-C466-76F5-E5122BFA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" y="943708"/>
            <a:ext cx="12183222" cy="56798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72BC52-ECB8-F47D-0EE4-2BDA15CC1C0C}"/>
              </a:ext>
            </a:extLst>
          </p:cNvPr>
          <p:cNvSpPr txBox="1"/>
          <p:nvPr/>
        </p:nvSpPr>
        <p:spPr>
          <a:xfrm>
            <a:off x="4458984" y="606735"/>
            <a:ext cx="387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https://www.jetbrains.com/pycharm/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179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912C37-8363-D506-1840-C2B97C913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55090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D056ED-B529-1358-CC16-1AE31AD664B6}"/>
              </a:ext>
            </a:extLst>
          </p:cNvPr>
          <p:cNvSpPr txBox="1"/>
          <p:nvPr/>
        </p:nvSpPr>
        <p:spPr>
          <a:xfrm>
            <a:off x="1125416" y="656496"/>
            <a:ext cx="665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https://www.jetbrains.com/pycharm/download/?section=windows</a:t>
            </a:r>
          </a:p>
        </p:txBody>
      </p:sp>
    </p:spTree>
    <p:extLst>
      <p:ext uri="{BB962C8B-B14F-4D97-AF65-F5344CB8AC3E}">
        <p14:creationId xmlns:p14="http://schemas.microsoft.com/office/powerpoint/2010/main" val="3903641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8388B2-7C14-7608-CF83-C92B4F99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2964"/>
            <a:ext cx="12192000" cy="51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31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BF85A1-7D2A-FD7D-E020-A7E5DCC21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" y="761999"/>
            <a:ext cx="12127017" cy="58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4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8DB052-7285-104A-165F-DD0F1AAD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86" y="674139"/>
            <a:ext cx="6315956" cy="42582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0E2027-6746-A982-0B72-A4F04A3A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723" y="2335744"/>
            <a:ext cx="6268325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17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5B781D-3244-214A-B2A6-0AB8101C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1" y="839692"/>
            <a:ext cx="6297714" cy="42980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ACCFAA-0D5C-D8AD-FD5C-878C1CE01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222" y="2580678"/>
            <a:ext cx="6287377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802" y="66884"/>
            <a:ext cx="3305876" cy="548640"/>
          </a:xfrm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/>
              <a:t>Python  study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B9980D5-3E0C-1899-6710-3B1AFE74BAFD}"/>
              </a:ext>
            </a:extLst>
          </p:cNvPr>
          <p:cNvSpPr txBox="1">
            <a:spLocks noChangeArrowheads="1"/>
          </p:cNvSpPr>
          <p:nvPr/>
        </p:nvSpPr>
        <p:spPr>
          <a:xfrm>
            <a:off x="832681" y="583889"/>
            <a:ext cx="373932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https://www.python.org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BB8245-F99B-6934-6037-72127171E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" y="1031632"/>
            <a:ext cx="12115800" cy="55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6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869C64-D25F-D016-C3EC-BC9EB164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468" y="728285"/>
            <a:ext cx="7338272" cy="57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07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B346B5-20F6-791C-EEDC-4F9C893A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54" y="679750"/>
            <a:ext cx="8100988" cy="61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50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2397AC-2051-FDA2-A52C-A89A03D96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16" y="662354"/>
            <a:ext cx="9943986" cy="59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68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15473A-5D59-4B70-1656-65ED82C8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28" y="978876"/>
            <a:ext cx="11312282" cy="5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Using PyCharm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44C231-4398-5EDE-376D-ECAB5698FA4F}"/>
              </a:ext>
            </a:extLst>
          </p:cNvPr>
          <p:cNvSpPr txBox="1"/>
          <p:nvPr/>
        </p:nvSpPr>
        <p:spPr>
          <a:xfrm>
            <a:off x="3083170" y="2532189"/>
            <a:ext cx="5216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 </a:t>
            </a:r>
            <a:r>
              <a:rPr lang="zh-CN" altLang="en-US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pycharm 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original code</a:t>
            </a:r>
            <a:endParaRPr lang="zh-CN" altLang="en-US" sz="2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5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12F5D4-E9D6-E69C-1965-6E364372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4" y="1025828"/>
            <a:ext cx="10699269" cy="5562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44C231-4398-5EDE-376D-ECAB5698FA4F}"/>
              </a:ext>
            </a:extLst>
          </p:cNvPr>
          <p:cNvSpPr txBox="1"/>
          <p:nvPr/>
        </p:nvSpPr>
        <p:spPr>
          <a:xfrm>
            <a:off x="1359878" y="562712"/>
            <a:ext cx="665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Using </a:t>
            </a:r>
            <a:r>
              <a:rPr lang="zh-CN" altLang="en-US" dirty="0"/>
              <a:t>pycharm </a:t>
            </a:r>
            <a:r>
              <a:rPr lang="en-US" altLang="zh-CN" dirty="0"/>
              <a:t>to open code</a:t>
            </a:r>
            <a:endParaRPr lang="zh-CN" altLang="en-US" dirty="0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CC7D01F0-1BBC-7FAD-881C-CDA5C131D2C3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2637661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Using PyCharm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6985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4DC396-CAD3-D22D-2874-6BF73A9B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973" y="615524"/>
            <a:ext cx="8358053" cy="6242476"/>
          </a:xfrm>
          <a:prstGeom prst="rect">
            <a:avLst/>
          </a:prstGeom>
        </p:spPr>
      </p:pic>
      <p:sp>
        <p:nvSpPr>
          <p:cNvPr id="9" name="标题 4">
            <a:extLst>
              <a:ext uri="{FF2B5EF4-FFF2-40B4-BE49-F238E27FC236}">
                <a16:creationId xmlns:a16="http://schemas.microsoft.com/office/drawing/2014/main" id="{94A2DE2B-8289-B3E2-EAB8-C5F72998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Using PyCharm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64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E44C231-4398-5EDE-376D-ECAB5698FA4F}"/>
              </a:ext>
            </a:extLst>
          </p:cNvPr>
          <p:cNvSpPr txBox="1"/>
          <p:nvPr/>
        </p:nvSpPr>
        <p:spPr>
          <a:xfrm>
            <a:off x="1359878" y="562712"/>
            <a:ext cx="665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使用pycharm打开源代码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8A25AA-9D5D-BE33-9C07-D2E3BEC0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877"/>
            <a:ext cx="12192000" cy="5860687"/>
          </a:xfrm>
          <a:prstGeom prst="rect">
            <a:avLst/>
          </a:prstGeom>
        </p:spPr>
      </p:pic>
      <p:sp>
        <p:nvSpPr>
          <p:cNvPr id="6" name="标题 4">
            <a:extLst>
              <a:ext uri="{FF2B5EF4-FFF2-40B4-BE49-F238E27FC236}">
                <a16:creationId xmlns:a16="http://schemas.microsoft.com/office/drawing/2014/main" id="{A69F0FC8-7A5B-4AC1-504C-49119334FA0F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2637661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Using PyCharm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7395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7105A7-B66C-B40C-C42E-39EE80AA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754"/>
            <a:ext cx="12192000" cy="603559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FE30AAA-F398-5A01-1139-7A1C615AA54B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2637661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Using PyCharm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295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642E17B-535D-AFAB-C0B0-676C8045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6" y="697522"/>
            <a:ext cx="12156833" cy="5797063"/>
          </a:xfrm>
          <a:prstGeom prst="rect">
            <a:avLst/>
          </a:prstGeom>
        </p:spPr>
      </p:pic>
      <p:sp>
        <p:nvSpPr>
          <p:cNvPr id="10" name="标题 4">
            <a:extLst>
              <a:ext uri="{FF2B5EF4-FFF2-40B4-BE49-F238E27FC236}">
                <a16:creationId xmlns:a16="http://schemas.microsoft.com/office/drawing/2014/main" id="{AA93F0CB-6468-6D00-E530-0FC0EF14A152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2637661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Using PyCharm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32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DD529C-904D-FAE5-7DD7-7A13058B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111"/>
            <a:ext cx="12192000" cy="55098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2FC911-2005-22BD-9B3D-A666A21C0FDC}"/>
              </a:ext>
            </a:extLst>
          </p:cNvPr>
          <p:cNvSpPr txBox="1"/>
          <p:nvPr/>
        </p:nvSpPr>
        <p:spPr>
          <a:xfrm>
            <a:off x="5353428" y="6201508"/>
            <a:ext cx="2987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https://www.anaconda.com/</a:t>
            </a:r>
            <a:endParaRPr lang="zh-CN" altLang="en-US" dirty="0"/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DFBE0005-435D-FCF2-2C79-7B22510D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609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Using PyCharm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567D09-8DA5-EFCA-C487-B3ADFDC8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524"/>
            <a:ext cx="12192000" cy="62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56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63A70C-3FB0-CF12-177B-A47F4133C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"/>
            <a:ext cx="12192000" cy="63246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5F0E5A7-F794-1D35-52AD-99403AFB63E8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2637661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Using PyCharm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386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636EBC-F0FA-12D0-5A87-718E70981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246"/>
            <a:ext cx="12192000" cy="6148754"/>
          </a:xfrm>
          <a:prstGeom prst="rect">
            <a:avLst/>
          </a:prstGeom>
        </p:spPr>
      </p:pic>
      <p:sp>
        <p:nvSpPr>
          <p:cNvPr id="6" name="标题 4">
            <a:extLst>
              <a:ext uri="{FF2B5EF4-FFF2-40B4-BE49-F238E27FC236}">
                <a16:creationId xmlns:a16="http://schemas.microsoft.com/office/drawing/2014/main" id="{C91C2960-083D-A318-5981-057C37718C16}"/>
              </a:ext>
            </a:extLst>
          </p:cNvPr>
          <p:cNvSpPr txBox="1">
            <a:spLocks/>
          </p:cNvSpPr>
          <p:nvPr/>
        </p:nvSpPr>
        <p:spPr>
          <a:xfrm>
            <a:off x="263801" y="66884"/>
            <a:ext cx="2637661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Using PyCharm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7597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9801" y="3963885"/>
            <a:ext cx="76786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Thanks</a:t>
            </a:r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！</a:t>
            </a:r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 </a:t>
            </a:r>
          </a:p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谢谢！</a:t>
            </a:r>
            <a:endParaRPr lang="zh-CN" altLang="en-US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85"/>
          <p:cNvSpPr/>
          <p:nvPr/>
        </p:nvSpPr>
        <p:spPr>
          <a:xfrm>
            <a:off x="-635" y="1748914"/>
            <a:ext cx="12192635" cy="180975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999" t="1" b="-10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zh-CN" altLang="en-US" sz="4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79D8843-96FE-6C11-F141-88783160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03606D-5A91-3843-8EE5-796880BC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" y="615524"/>
            <a:ext cx="12180276" cy="6022896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BA32B53-C2AB-B6AE-B54C-135589D4523C}"/>
              </a:ext>
            </a:extLst>
          </p:cNvPr>
          <p:cNvCxnSpPr>
            <a:cxnSpLocks/>
          </p:cNvCxnSpPr>
          <p:nvPr/>
        </p:nvCxnSpPr>
        <p:spPr>
          <a:xfrm flipH="1" flipV="1">
            <a:off x="9525000" y="4026877"/>
            <a:ext cx="1318846" cy="32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09D444A-1942-05DD-2290-D21985C43A9F}"/>
              </a:ext>
            </a:extLst>
          </p:cNvPr>
          <p:cNvSpPr txBox="1"/>
          <p:nvPr/>
        </p:nvSpPr>
        <p:spPr>
          <a:xfrm>
            <a:off x="10773505" y="4191000"/>
            <a:ext cx="121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Click 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here!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05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79D8843-96FE-6C11-F141-88783160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ACFCCC3-7592-5073-FB5E-7DC4BD5C35FE}"/>
              </a:ext>
            </a:extLst>
          </p:cNvPr>
          <p:cNvCxnSpPr>
            <a:cxnSpLocks/>
          </p:cNvCxnSpPr>
          <p:nvPr/>
        </p:nvCxnSpPr>
        <p:spPr>
          <a:xfrm flipH="1" flipV="1">
            <a:off x="8502162" y="3686908"/>
            <a:ext cx="1318846" cy="32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E3CD382-2706-69BF-8EB3-8C4561767CF0}"/>
              </a:ext>
            </a:extLst>
          </p:cNvPr>
          <p:cNvSpPr txBox="1"/>
          <p:nvPr/>
        </p:nvSpPr>
        <p:spPr>
          <a:xfrm>
            <a:off x="9750667" y="3851031"/>
            <a:ext cx="121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Click 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here!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4CE80BA-5ACF-9B59-0C86-E2D627C3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231" y="615524"/>
            <a:ext cx="12192000" cy="6340487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BDC5915-270B-EFE0-CDB7-74EE812FC903}"/>
              </a:ext>
            </a:extLst>
          </p:cNvPr>
          <p:cNvCxnSpPr>
            <a:cxnSpLocks/>
          </p:cNvCxnSpPr>
          <p:nvPr/>
        </p:nvCxnSpPr>
        <p:spPr>
          <a:xfrm flipH="1" flipV="1">
            <a:off x="8654562" y="3839308"/>
            <a:ext cx="1318846" cy="32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C677D15-6298-4ABB-2E50-54FE0AECAF2F}"/>
              </a:ext>
            </a:extLst>
          </p:cNvPr>
          <p:cNvSpPr txBox="1"/>
          <p:nvPr/>
        </p:nvSpPr>
        <p:spPr>
          <a:xfrm>
            <a:off x="9903067" y="4003431"/>
            <a:ext cx="121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Click 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here!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8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79D8843-96FE-6C11-F141-88783160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/>
              <a:t>Anaconda install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AE5956-97AF-E986-F235-AA8391EF7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524"/>
            <a:ext cx="12192000" cy="60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32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ExNDlhMjUxY2JmMzYwNDVlZjZkMmIwNDUxYzEzNG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5439</TotalTime>
  <Words>1309</Words>
  <Application>Microsoft Office PowerPoint</Application>
  <PresentationFormat>宽屏</PresentationFormat>
  <Paragraphs>228</Paragraphs>
  <Slides>63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71" baseType="lpstr">
      <vt:lpstr>楷体</vt:lpstr>
      <vt:lpstr>微软雅黑</vt:lpstr>
      <vt:lpstr>Arial</vt:lpstr>
      <vt:lpstr>Calibri</vt:lpstr>
      <vt:lpstr>Palatino Linotype</vt:lpstr>
      <vt:lpstr>Times New Roman</vt:lpstr>
      <vt:lpstr>WPS</vt:lpstr>
      <vt:lpstr>1_WPS</vt:lpstr>
      <vt:lpstr>PowerPoint 演示文稿</vt:lpstr>
      <vt:lpstr>Python Language Overview</vt:lpstr>
      <vt:lpstr>Python Versions </vt:lpstr>
      <vt:lpstr>Anaconda install</vt:lpstr>
      <vt:lpstr>Python  study</vt:lpstr>
      <vt:lpstr>Anaconda install</vt:lpstr>
      <vt:lpstr>Anaconda install</vt:lpstr>
      <vt:lpstr>Anaconda install</vt:lpstr>
      <vt:lpstr>Anaconda install</vt:lpstr>
      <vt:lpstr>PowerPoint 演示文稿</vt:lpstr>
      <vt:lpstr>Anaconda install</vt:lpstr>
      <vt:lpstr>Anaconda install</vt:lpstr>
      <vt:lpstr>Anaconda install</vt:lpstr>
      <vt:lpstr>Anaconda install</vt:lpstr>
      <vt:lpstr>Anaconda install</vt:lpstr>
      <vt:lpstr>Anaconda install</vt:lpstr>
      <vt:lpstr>Anaconda install</vt:lpstr>
      <vt:lpstr>Anaconda install</vt:lpstr>
      <vt:lpstr>Anaconda install</vt:lpstr>
      <vt:lpstr>Anaconda install</vt:lpstr>
      <vt:lpstr>Online help and related resources</vt:lpstr>
      <vt:lpstr>Online help and related resources</vt:lpstr>
      <vt:lpstr>Online help and related resources</vt:lpstr>
      <vt:lpstr>Online help and related resources</vt:lpstr>
      <vt:lpstr>Online help and related resources</vt:lpstr>
      <vt:lpstr>Online help and related resources</vt:lpstr>
      <vt:lpstr>Anaconda install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Anaconda install</vt:lpstr>
      <vt:lpstr>Anaconda  install  other python version. Such as: python3.10</vt:lpstr>
      <vt:lpstr>Anaconda install</vt:lpstr>
      <vt:lpstr>Anaconda install</vt:lpstr>
      <vt:lpstr>Anaconda install</vt:lpstr>
      <vt:lpstr>Anaconda install</vt:lpstr>
      <vt:lpstr>Anaconda install</vt:lpstr>
      <vt:lpstr>Anaconda install</vt:lpstr>
      <vt:lpstr>Anaconda install</vt:lpstr>
      <vt:lpstr>Anaconda install</vt:lpstr>
      <vt:lpstr>PyCharm install</vt:lpstr>
      <vt:lpstr>PyCharm install</vt:lpstr>
      <vt:lpstr>PyCharm install</vt:lpstr>
      <vt:lpstr>PyCharm install</vt:lpstr>
      <vt:lpstr>PyCharm install</vt:lpstr>
      <vt:lpstr>PyCharm install</vt:lpstr>
      <vt:lpstr>PyCharm install</vt:lpstr>
      <vt:lpstr>PyCharm install</vt:lpstr>
      <vt:lpstr>PyCharm install</vt:lpstr>
      <vt:lpstr>PyCharm interface</vt:lpstr>
      <vt:lpstr>PyCharm interface</vt:lpstr>
      <vt:lpstr>Using PyCharm</vt:lpstr>
      <vt:lpstr>PowerPoint 演示文稿</vt:lpstr>
      <vt:lpstr>Using PyCharm</vt:lpstr>
      <vt:lpstr>PowerPoint 演示文稿</vt:lpstr>
      <vt:lpstr>PowerPoint 演示文稿</vt:lpstr>
      <vt:lpstr>PowerPoint 演示文稿</vt:lpstr>
      <vt:lpstr>Using PyCharm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饶云波</cp:lastModifiedBy>
  <cp:revision>507</cp:revision>
  <dcterms:created xsi:type="dcterms:W3CDTF">2023-08-09T12:44:00Z</dcterms:created>
  <dcterms:modified xsi:type="dcterms:W3CDTF">2024-05-05T15:05:42Z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2052-12.1.0.16120</vt:lpwstr>
  </property>
</Properties>
</file>